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21.5.2013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Evropě </a:t>
            </a: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7</a:t>
            </a:r>
            <a:endParaRPr lang="cs-CZ" sz="3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18. 05.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VY_32_INOVACE_ZE.37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Evropě </a:t>
                      </a: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7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Evropy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19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32808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236296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203848" y="5733256"/>
            <a:ext cx="5436096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Doplňte dle čísel státy v křížovce a najděte tajenku.</a:t>
            </a:r>
          </a:p>
          <a:p>
            <a:pPr algn="ctr"/>
            <a:r>
              <a:rPr lang="cs-CZ" dirty="0" smtClean="0"/>
              <a:t> v= vodorovně, s = svisle</a:t>
            </a:r>
            <a:endParaRPr lang="cs-CZ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47123" y="5167"/>
            <a:ext cx="6685517" cy="55815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9756" y="0"/>
            <a:ext cx="6724244" cy="5603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96136" y="2204864"/>
            <a:ext cx="999187" cy="7393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2483768" y="0"/>
            <a:ext cx="2592288" cy="34470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000" b="1" dirty="0" smtClean="0"/>
              <a:t>Litevská republika</a:t>
            </a:r>
            <a:endParaRPr lang="cs-CZ" sz="2000" b="1" dirty="0" smtClean="0"/>
          </a:p>
          <a:p>
            <a:endParaRPr lang="cs-CZ" sz="2000" dirty="0" smtClean="0"/>
          </a:p>
          <a:p>
            <a:r>
              <a:rPr lang="cs-CZ" sz="1600" b="1" u="sng" dirty="0" smtClean="0"/>
              <a:t>Statistické údaje (2013) </a:t>
            </a:r>
            <a:r>
              <a:rPr lang="en-US" sz="1600" b="1" u="sng" baseline="30000" dirty="0" smtClean="0"/>
              <a:t>[</a:t>
            </a:r>
            <a:r>
              <a:rPr lang="cs-CZ" sz="1600" b="1" u="sng" baseline="30000" dirty="0" smtClean="0"/>
              <a:t>5</a:t>
            </a:r>
            <a:r>
              <a:rPr lang="en-US" sz="1600" b="1" u="sng" baseline="30000" dirty="0" smtClean="0"/>
              <a:t>]</a:t>
            </a:r>
            <a:r>
              <a:rPr lang="cs-CZ" sz="1600" b="1" u="sng" dirty="0" smtClean="0"/>
              <a:t>:</a:t>
            </a:r>
          </a:p>
          <a:p>
            <a:r>
              <a:rPr lang="cs-CZ" sz="1600" b="1" dirty="0" smtClean="0"/>
              <a:t>Rozloha: </a:t>
            </a:r>
            <a:r>
              <a:rPr lang="cs-CZ" sz="1600" dirty="0" smtClean="0"/>
              <a:t>65 300</a:t>
            </a:r>
            <a:r>
              <a:rPr lang="cs-CZ" sz="1600" dirty="0" smtClean="0"/>
              <a:t> </a:t>
            </a:r>
            <a:r>
              <a:rPr lang="cs-CZ" sz="1600" dirty="0" err="1" smtClean="0"/>
              <a:t>km²</a:t>
            </a:r>
            <a:r>
              <a:rPr lang="cs-CZ" sz="1600" dirty="0" smtClean="0"/>
              <a:t> </a:t>
            </a:r>
          </a:p>
          <a:p>
            <a:r>
              <a:rPr lang="cs-CZ" sz="1600" b="1" dirty="0" smtClean="0"/>
              <a:t>Počet obyvatel: </a:t>
            </a:r>
            <a:r>
              <a:rPr lang="cs-CZ" sz="1600" dirty="0" smtClean="0"/>
              <a:t>3 516 000</a:t>
            </a:r>
            <a:endParaRPr lang="cs-CZ" sz="1600" dirty="0" smtClean="0"/>
          </a:p>
          <a:p>
            <a:r>
              <a:rPr lang="cs-CZ" sz="1600" b="1" dirty="0" smtClean="0"/>
              <a:t>Hlavní město: </a:t>
            </a:r>
            <a:r>
              <a:rPr lang="cs-CZ" sz="1600" dirty="0" smtClean="0"/>
              <a:t>Vilnius</a:t>
            </a:r>
            <a:endParaRPr lang="cs-CZ" sz="1600" dirty="0" smtClean="0"/>
          </a:p>
          <a:p>
            <a:r>
              <a:rPr lang="cs-CZ" sz="1600" b="1" dirty="0" smtClean="0"/>
              <a:t>Úřední jazyk: </a:t>
            </a:r>
            <a:r>
              <a:rPr lang="cs-CZ" sz="1600" dirty="0" smtClean="0"/>
              <a:t>litevština</a:t>
            </a:r>
            <a:endParaRPr lang="cs-CZ" sz="1600" dirty="0" smtClean="0"/>
          </a:p>
          <a:p>
            <a:r>
              <a:rPr lang="cs-CZ" sz="1600" b="1" dirty="0" smtClean="0"/>
              <a:t>Náboženství: </a:t>
            </a:r>
            <a:r>
              <a:rPr lang="cs-CZ" sz="1600" dirty="0" smtClean="0"/>
              <a:t>římskokatolické (79 %)</a:t>
            </a:r>
            <a:endParaRPr lang="cs-CZ" sz="1600" dirty="0" smtClean="0"/>
          </a:p>
          <a:p>
            <a:r>
              <a:rPr lang="cs-CZ" sz="1600" b="1" dirty="0" smtClean="0"/>
              <a:t>Státní zřízení:</a:t>
            </a:r>
            <a:r>
              <a:rPr lang="cs-CZ" sz="1600" dirty="0" smtClean="0"/>
              <a:t> </a:t>
            </a:r>
            <a:r>
              <a:rPr lang="cs-CZ" sz="1600" dirty="0" smtClean="0"/>
              <a:t>parlamentní republika</a:t>
            </a:r>
            <a:endParaRPr lang="cs-CZ" sz="1600" dirty="0" smtClean="0"/>
          </a:p>
          <a:p>
            <a:r>
              <a:rPr lang="cs-CZ" sz="1600" b="1" dirty="0" smtClean="0"/>
              <a:t>HDP (parita):  </a:t>
            </a:r>
            <a:r>
              <a:rPr lang="cs-CZ" sz="1600" dirty="0" smtClean="0"/>
              <a:t>20</a:t>
            </a:r>
            <a:r>
              <a:rPr lang="cs-CZ" sz="1600" dirty="0" smtClean="0"/>
              <a:t> </a:t>
            </a:r>
            <a:r>
              <a:rPr lang="cs-CZ" sz="1600" dirty="0" smtClean="0"/>
              <a:t>1</a:t>
            </a:r>
            <a:r>
              <a:rPr lang="cs-CZ" sz="1600" dirty="0" smtClean="0"/>
              <a:t>00 </a:t>
            </a:r>
            <a:r>
              <a:rPr lang="en-US" sz="1600" dirty="0" smtClean="0"/>
              <a:t>$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4139952" y="4221088"/>
            <a:ext cx="936104" cy="2923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300" dirty="0" smtClean="0"/>
              <a:t>Znovu</a:t>
            </a:r>
            <a:endParaRPr lang="cs-CZ" sz="13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2013-05-18].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- Evropa. [online]. [cit. 2013-05-18].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_car=4578&amp;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mapa, jména - Evropa. [online]. [cit. 2013-05-18].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_car=13146&amp;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Litva - </a:t>
            </a:r>
            <a:r>
              <a:rPr lang="cs-CZ" sz="2000" dirty="0" smtClean="0"/>
              <a:t>slepá mapa. [online]. [cit. 2013-05-18]. Dostupné z: </a:t>
            </a:r>
            <a:r>
              <a:rPr lang="cs-CZ" sz="2000" dirty="0" smtClean="0"/>
              <a:t>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_car=2368&amp;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Litva - </a:t>
            </a:r>
            <a:r>
              <a:rPr lang="cs-CZ" sz="2000" dirty="0" smtClean="0"/>
              <a:t>statistiky</a:t>
            </a:r>
            <a:r>
              <a:rPr lang="it-IT" sz="2000" dirty="0" smtClean="0"/>
              <a:t>. [online]. [cit. 2013-0</a:t>
            </a:r>
            <a:r>
              <a:rPr lang="cs-CZ" sz="2000" dirty="0" smtClean="0"/>
              <a:t>5</a:t>
            </a:r>
            <a:r>
              <a:rPr lang="it-IT" sz="2000" dirty="0" smtClean="0"/>
              <a:t>-</a:t>
            </a:r>
            <a:r>
              <a:rPr lang="cs-CZ" sz="2000" dirty="0" smtClean="0"/>
              <a:t>18</a:t>
            </a:r>
            <a:r>
              <a:rPr lang="it-IT" sz="2000" dirty="0" smtClean="0"/>
              <a:t>]. Dostupné z: https://www.cia.gov/library/publications/the-world-factbook/geos/ </a:t>
            </a:r>
            <a:r>
              <a:rPr lang="cs-CZ" sz="2000" dirty="0" err="1" smtClean="0"/>
              <a:t>lh</a:t>
            </a:r>
            <a:r>
              <a:rPr lang="it-IT" sz="2000" dirty="0" smtClean="0"/>
              <a:t>.html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</TotalTime>
  <Words>288</Words>
  <Application>Microsoft Office PowerPoint</Application>
  <PresentationFormat>Předvádění na obrazovce (4:3)</PresentationFormat>
  <Paragraphs>56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112</cp:revision>
  <dcterms:created xsi:type="dcterms:W3CDTF">2013-04-06T11:19:09Z</dcterms:created>
  <dcterms:modified xsi:type="dcterms:W3CDTF">2013-05-21T08:14:03Z</dcterms:modified>
</cp:coreProperties>
</file>